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78" r:id="rId3"/>
    <p:sldId id="257" r:id="rId4"/>
    <p:sldId id="284" r:id="rId5"/>
    <p:sldId id="281" r:id="rId6"/>
    <p:sldId id="279" r:id="rId7"/>
    <p:sldId id="280" r:id="rId8"/>
    <p:sldId id="272" r:id="rId9"/>
    <p:sldId id="274" r:id="rId10"/>
    <p:sldId id="266" r:id="rId11"/>
    <p:sldId id="260" r:id="rId12"/>
    <p:sldId id="263" r:id="rId13"/>
    <p:sldId id="282" r:id="rId14"/>
    <p:sldId id="264" r:id="rId15"/>
    <p:sldId id="261" r:id="rId16"/>
    <p:sldId id="262" r:id="rId17"/>
    <p:sldId id="275" r:id="rId18"/>
    <p:sldId id="283" r:id="rId19"/>
    <p:sldId id="270" r:id="rId20"/>
    <p:sldId id="269" r:id="rId21"/>
    <p:sldId id="285" r:id="rId22"/>
    <p:sldId id="286" r:id="rId23"/>
    <p:sldId id="287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C25F-7CC6-49DA-9219-CD8804A06E30}" type="datetimeFigureOut">
              <a:rPr lang="ru-RU" smtClean="0"/>
              <a:t>11.12.2019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ABADF-BA37-4159-B80C-26F4A70A4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27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C25F-7CC6-49DA-9219-CD8804A06E30}" type="datetimeFigureOut">
              <a:rPr lang="ru-RU" smtClean="0"/>
              <a:t>11.12.2019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ABADF-BA37-4159-B80C-26F4A70A4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619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C25F-7CC6-49DA-9219-CD8804A06E30}" type="datetimeFigureOut">
              <a:rPr lang="ru-RU" smtClean="0"/>
              <a:t>11.12.2019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ABADF-BA37-4159-B80C-26F4A70A4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514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C25F-7CC6-49DA-9219-CD8804A06E30}" type="datetimeFigureOut">
              <a:rPr lang="ru-RU" smtClean="0"/>
              <a:t>11.12.2019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ABADF-BA37-4159-B80C-26F4A70A4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6340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C25F-7CC6-49DA-9219-CD8804A06E30}" type="datetimeFigureOut">
              <a:rPr lang="ru-RU" smtClean="0"/>
              <a:t>11.12.2019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ABADF-BA37-4159-B80C-26F4A70A4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695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C25F-7CC6-49DA-9219-CD8804A06E30}" type="datetimeFigureOut">
              <a:rPr lang="ru-RU" smtClean="0"/>
              <a:t>11.12.2019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ABADF-BA37-4159-B80C-26F4A70A4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6668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C25F-7CC6-49DA-9219-CD8804A06E30}" type="datetimeFigureOut">
              <a:rPr lang="ru-RU" smtClean="0"/>
              <a:t>11.12.2019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ABADF-BA37-4159-B80C-26F4A70A4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6938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C25F-7CC6-49DA-9219-CD8804A06E30}" type="datetimeFigureOut">
              <a:rPr lang="ru-RU" smtClean="0"/>
              <a:t>11.12.2019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ABADF-BA37-4159-B80C-26F4A70A4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697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C25F-7CC6-49DA-9219-CD8804A06E30}" type="datetimeFigureOut">
              <a:rPr lang="ru-RU" smtClean="0"/>
              <a:t>11.12.2019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ABADF-BA37-4159-B80C-26F4A70A4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2615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C25F-7CC6-49DA-9219-CD8804A06E30}" type="datetimeFigureOut">
              <a:rPr lang="ru-RU" smtClean="0"/>
              <a:t>11.12.2019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ABADF-BA37-4159-B80C-26F4A70A4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5034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C25F-7CC6-49DA-9219-CD8804A06E30}" type="datetimeFigureOut">
              <a:rPr lang="ru-RU" smtClean="0"/>
              <a:t>11.12.2019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ABADF-BA37-4159-B80C-26F4A70A4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8935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9C25F-7CC6-49DA-9219-CD8804A06E30}" type="datetimeFigureOut">
              <a:rPr lang="ru-RU" smtClean="0"/>
              <a:t>11.12.2019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ABADF-BA37-4159-B80C-26F4A70A4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847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0" y="3430090"/>
            <a:ext cx="3463636" cy="57912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ru-RU" sz="2000" b="1" dirty="0" smtClean="0">
              <a:latin typeface="Monotype Corsiva" panose="03010101010201010101" pitchFamily="66" charset="0"/>
            </a:endParaRPr>
          </a:p>
          <a:p>
            <a:pPr marL="0" indent="0" algn="ctr">
              <a:buNone/>
            </a:pPr>
            <a:endParaRPr lang="ru-RU" sz="2000" b="1" dirty="0">
              <a:latin typeface="Monotype Corsiva" panose="03010101010201010101" pitchFamily="66" charset="0"/>
            </a:endParaRPr>
          </a:p>
          <a:p>
            <a:pPr marL="0" indent="0" algn="ctr">
              <a:buNone/>
            </a:pPr>
            <a:endParaRPr lang="ru-RU" sz="2000" b="1" dirty="0" smtClean="0">
              <a:latin typeface="Monotype Corsiva" panose="03010101010201010101" pitchFamily="66" charset="0"/>
            </a:endParaRPr>
          </a:p>
          <a:p>
            <a:pPr marL="0" indent="0" algn="ctr">
              <a:buNone/>
            </a:pPr>
            <a:endParaRPr lang="ru-RU" sz="2000" b="1" dirty="0">
              <a:latin typeface="Monotype Corsiva" panose="03010101010201010101" pitchFamily="66" charset="0"/>
            </a:endParaRPr>
          </a:p>
          <a:p>
            <a:pPr marL="0" indent="0" algn="ctr">
              <a:buNone/>
            </a:pPr>
            <a:endParaRPr lang="ru-RU" sz="2000" b="1" dirty="0" smtClean="0">
              <a:latin typeface="Monotype Corsiva" panose="03010101010201010101" pitchFamily="66" charset="0"/>
            </a:endParaRPr>
          </a:p>
          <a:p>
            <a:pPr marL="0" indent="0" algn="ctr">
              <a:buNone/>
            </a:pPr>
            <a:r>
              <a:rPr lang="ru-RU" sz="2000" b="1" dirty="0" smtClean="0">
                <a:latin typeface="Monotype Corsiva" panose="03010101010201010101" pitchFamily="66" charset="0"/>
              </a:rPr>
              <a:t>Находкина </a:t>
            </a:r>
            <a:r>
              <a:rPr lang="ru-RU" sz="2000" b="1" dirty="0">
                <a:latin typeface="Monotype Corsiva" panose="03010101010201010101" pitchFamily="66" charset="0"/>
              </a:rPr>
              <a:t>Алина Александровна, к.ф.н., </a:t>
            </a:r>
            <a:r>
              <a:rPr lang="ru-RU" sz="2000" b="1" dirty="0" smtClean="0">
                <a:latin typeface="Monotype Corsiva" panose="03010101010201010101" pitchFamily="66" charset="0"/>
              </a:rPr>
              <a:t>доцент, заведующая кафедрой перевода с 1998 года по настоящее время</a:t>
            </a:r>
            <a:endParaRPr lang="ru-RU" sz="2000" b="1" dirty="0">
              <a:latin typeface="Monotype Corsiva" panose="03010101010201010101" pitchFamily="66" charset="0"/>
            </a:endParaRPr>
          </a:p>
        </p:txBody>
      </p:sp>
      <p:pic>
        <p:nvPicPr>
          <p:cNvPr id="13314" name="Picture 2" descr="C:\Users\Нина Владимировна\Desktop\фото 14\Находкина АА зав кафедрой перевод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172" y="1716182"/>
            <a:ext cx="2255292" cy="342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041073" y="21516"/>
            <a:ext cx="6553200" cy="648269"/>
          </a:xfrm>
          <a:prstGeom prst="rect">
            <a:avLst/>
          </a:prstGeom>
          <a:solidFill>
            <a:srgbClr val="FFFFCC"/>
          </a:solidFill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marL="320040" indent="-320040" algn="ctr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ru-RU" sz="3600" b="1" dirty="0">
                <a:latin typeface="Monotype Corsiva" pitchFamily="66" charset="0"/>
                <a:ea typeface="+mj-ea"/>
                <a:cs typeface="+mj-cs"/>
              </a:rPr>
              <a:t>Кафедра  перевода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546761" y="1047930"/>
            <a:ext cx="7004957" cy="523220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ru-RU" sz="2800" b="1" i="1" dirty="0">
                <a:latin typeface="Monotype Corsiva" panose="03010101010201010101" pitchFamily="66" charset="0"/>
              </a:rPr>
              <a:t>Кафедра перевода создана в апреле 1993 года </a:t>
            </a:r>
            <a:endParaRPr lang="ru-RU" sz="2800" b="1" i="1" dirty="0" smtClean="0">
              <a:latin typeface="Monotype Corsiva" panose="03010101010201010101" pitchFamily="66" charset="0"/>
            </a:endParaRPr>
          </a:p>
        </p:txBody>
      </p:sp>
      <p:pic>
        <p:nvPicPr>
          <p:cNvPr id="8194" name="Picture 2" descr="C:\Users\Нина Владимировна\Desktop\фото 20\кафедра перевода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9" t="29749" b="22413"/>
          <a:stretch/>
        </p:blipFill>
        <p:spPr bwMode="auto">
          <a:xfrm>
            <a:off x="1546761" y="1949296"/>
            <a:ext cx="6530439" cy="457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153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Monotype Corsiva" panose="03010101010201010101" pitchFamily="66" charset="0"/>
              </a:rPr>
              <a:t>На полях переводческих:</a:t>
            </a:r>
            <a:br>
              <a:rPr lang="ru-RU" b="1" dirty="0" smtClean="0">
                <a:latin typeface="Monotype Corsiva" panose="03010101010201010101" pitchFamily="66" charset="0"/>
              </a:rPr>
            </a:br>
            <a:r>
              <a:rPr lang="ru-RU" b="1" dirty="0" smtClean="0">
                <a:latin typeface="Monotype Corsiva" panose="03010101010201010101" pitchFamily="66" charset="0"/>
              </a:rPr>
              <a:t>преподаватели, выпускники </a:t>
            </a:r>
            <a:r>
              <a:rPr lang="en-US" b="1" dirty="0" smtClean="0">
                <a:latin typeface="Monotype Corsiva" panose="03010101010201010101" pitchFamily="66" charset="0"/>
              </a:rPr>
              <a:t/>
            </a:r>
            <a:br>
              <a:rPr lang="en-US" b="1" dirty="0" smtClean="0">
                <a:latin typeface="Monotype Corsiva" panose="03010101010201010101" pitchFamily="66" charset="0"/>
              </a:rPr>
            </a:br>
            <a:r>
              <a:rPr lang="ru-RU" b="1" dirty="0" smtClean="0">
                <a:latin typeface="Monotype Corsiva" panose="03010101010201010101" pitchFamily="66" charset="0"/>
              </a:rPr>
              <a:t>и студенты вместе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897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 smtClean="0">
                <a:latin typeface="Monotype Corsiva" panose="03010101010201010101" pitchFamily="66" charset="0"/>
              </a:rPr>
              <a:t>На правительственном уровне</a:t>
            </a:r>
            <a:endParaRPr lang="ru-RU" sz="4800" b="1" dirty="0">
              <a:latin typeface="Monotype Corsiva" panose="03010101010201010101" pitchFamily="66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" t="990" r="15744" b="-1"/>
          <a:stretch/>
        </p:blipFill>
        <p:spPr>
          <a:xfrm>
            <a:off x="268941" y="1501800"/>
            <a:ext cx="5558118" cy="4998357"/>
          </a:xfrm>
        </p:spPr>
      </p:pic>
      <p:sp>
        <p:nvSpPr>
          <p:cNvPr id="7" name="Объект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2" t="1451" b="884"/>
          <a:stretch/>
        </p:blipFill>
        <p:spPr>
          <a:xfrm>
            <a:off x="6019800" y="1512562"/>
            <a:ext cx="5602941" cy="498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3107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Monotype Corsiva" panose="03010101010201010101" pitchFamily="66" charset="0"/>
              </a:rPr>
              <a:t>На международных конференциях и мероприятиях</a:t>
            </a:r>
            <a:endParaRPr lang="ru-RU" sz="4000" b="1" dirty="0"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5181600" cy="448627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1690686"/>
            <a:ext cx="5981700" cy="4486275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1" t="-317" r="4325" b="-1"/>
          <a:stretch/>
        </p:blipFill>
        <p:spPr>
          <a:xfrm>
            <a:off x="758584" y="1690687"/>
            <a:ext cx="5261216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9230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1734"/>
          </a:xfrm>
        </p:spPr>
        <p:txBody>
          <a:bodyPr>
            <a:normAutofit fontScale="90000"/>
          </a:bodyPr>
          <a:lstStyle/>
          <a:p>
            <a:pPr algn="ctr"/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9213"/>
            <a:ext cx="5821643" cy="436623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734" y="1089213"/>
            <a:ext cx="6181266" cy="4366232"/>
          </a:xfrm>
        </p:spPr>
      </p:pic>
    </p:spTree>
    <p:extLst>
      <p:ext uri="{BB962C8B-B14F-4D97-AF65-F5344CB8AC3E}">
        <p14:creationId xmlns:p14="http://schemas.microsoft.com/office/powerpoint/2010/main" val="18726877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89965"/>
            <a:ext cx="10515600" cy="1008529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latin typeface="Monotype Corsiva" panose="03010101010201010101" pitchFamily="66" charset="0"/>
              </a:rPr>
              <a:t>На промышленных объектах</a:t>
            </a:r>
            <a:endParaRPr lang="ru-RU" sz="5400" b="1" dirty="0"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08051"/>
            <a:ext cx="6046694" cy="453733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429545"/>
            <a:ext cx="6019800" cy="4514850"/>
          </a:xfrm>
        </p:spPr>
      </p:pic>
    </p:spTree>
    <p:extLst>
      <p:ext uri="{BB962C8B-B14F-4D97-AF65-F5344CB8AC3E}">
        <p14:creationId xmlns:p14="http://schemas.microsoft.com/office/powerpoint/2010/main" val="34885567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Опубликованные переводы </a:t>
            </a:r>
            <a:br>
              <a:rPr lang="ru-RU" b="1" dirty="0" smtClean="0"/>
            </a:br>
            <a:r>
              <a:rPr lang="ru-RU" b="1" dirty="0" smtClean="0"/>
              <a:t>и учебно-методические издания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906" y="1943894"/>
            <a:ext cx="8736188" cy="4914106"/>
          </a:xfrm>
        </p:spPr>
      </p:pic>
    </p:spTree>
    <p:extLst>
      <p:ext uri="{BB962C8B-B14F-4D97-AF65-F5344CB8AC3E}">
        <p14:creationId xmlns:p14="http://schemas.microsoft.com/office/powerpoint/2010/main" val="20243050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22706"/>
            <a:ext cx="10515600" cy="60902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latin typeface="Monotype Corsiva" panose="03010101010201010101" pitchFamily="66" charset="0"/>
              </a:rPr>
              <a:t>Наши праздники</a:t>
            </a:r>
            <a:endParaRPr lang="ru-RU" sz="54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838200" y="841664"/>
            <a:ext cx="5181600" cy="5335299"/>
          </a:xfrm>
        </p:spPr>
        <p:txBody>
          <a:bodyPr/>
          <a:lstStyle/>
          <a:p>
            <a:pPr marL="0" indent="0" algn="ctr">
              <a:buNone/>
            </a:pPr>
            <a:r>
              <a:rPr lang="ru-RU" sz="4400" b="1" dirty="0" smtClean="0">
                <a:latin typeface="Monotype Corsiva" panose="03010101010201010101" pitchFamily="66" charset="0"/>
              </a:rPr>
              <a:t>2008 - 15 лет КП</a:t>
            </a:r>
          </a:p>
          <a:p>
            <a:pPr marL="0" indent="0" algn="ctr">
              <a:buNone/>
            </a:pP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6172200" y="841664"/>
            <a:ext cx="5181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                 </a:t>
            </a:r>
            <a:r>
              <a:rPr lang="ru-RU" sz="4400" b="1" dirty="0" smtClean="0">
                <a:latin typeface="Monotype Corsiva" panose="03010101010201010101" pitchFamily="66" charset="0"/>
              </a:rPr>
              <a:t>2018 - 25 лет</a:t>
            </a:r>
          </a:p>
          <a:p>
            <a:pPr marL="0" indent="0" algn="ctr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9" y="1771047"/>
            <a:ext cx="6368647" cy="40438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852" y="1771047"/>
            <a:ext cx="5397148" cy="404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9871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0051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196" y="0"/>
            <a:ext cx="621760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2784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84" y="0"/>
            <a:ext cx="102845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208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363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half" idx="1"/>
          </p:nvPr>
        </p:nvSpPr>
        <p:spPr>
          <a:xfrm>
            <a:off x="838200" y="498764"/>
            <a:ext cx="5181600" cy="5678199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300" b="1" i="1" dirty="0" smtClean="0">
                <a:latin typeface="Monotype Corsiva" panose="03010101010201010101" pitchFamily="66" charset="0"/>
              </a:rPr>
              <a:t>Первая заведующая кафедрой, к.ф.н., доцент 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300" b="1" i="1" dirty="0" smtClean="0">
                <a:latin typeface="Monotype Corsiva" panose="03010101010201010101" pitchFamily="66" charset="0"/>
              </a:rPr>
              <a:t>Альбина Абрамовна Гольдман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300" b="1" i="1" dirty="0" smtClean="0">
                <a:latin typeface="Monotype Corsiva" panose="03010101010201010101" pitchFamily="66" charset="0"/>
              </a:rPr>
              <a:t>(1993-1997 гг.)</a:t>
            </a:r>
            <a:endParaRPr lang="ru-RU" sz="2300" dirty="0"/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6172200" y="498764"/>
            <a:ext cx="5181600" cy="5678199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300" b="1" i="1" dirty="0" err="1" smtClean="0">
                <a:latin typeface="Monotype Corsiva" panose="03010101010201010101" pitchFamily="66" charset="0"/>
              </a:rPr>
              <a:t>И.о</a:t>
            </a:r>
            <a:r>
              <a:rPr lang="ru-RU" sz="2300" b="1" i="1" dirty="0" smtClean="0">
                <a:latin typeface="Monotype Corsiva" panose="03010101010201010101" pitchFamily="66" charset="0"/>
              </a:rPr>
              <a:t>. заведующей кафедрой в</a:t>
            </a:r>
            <a:r>
              <a:rPr lang="en-US" sz="2300" b="1" i="1" dirty="0" smtClean="0">
                <a:latin typeface="Monotype Corsiva" panose="03010101010201010101" pitchFamily="66" charset="0"/>
              </a:rPr>
              <a:t> </a:t>
            </a:r>
            <a:r>
              <a:rPr lang="ru-RU" sz="2300" b="1" i="1" dirty="0" smtClean="0">
                <a:latin typeface="Monotype Corsiva" panose="03010101010201010101" pitchFamily="66" charset="0"/>
              </a:rPr>
              <a:t>1997-1998 гг.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300" b="1" i="1" dirty="0" smtClean="0">
                <a:latin typeface="Monotype Corsiva" panose="03010101010201010101" pitchFamily="66" charset="0"/>
              </a:rPr>
              <a:t>Марина Анатольевна Хмелевская </a:t>
            </a:r>
            <a:endParaRPr lang="ru-RU" sz="23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3" t="12308" r="34344" b="10606"/>
          <a:stretch/>
        </p:blipFill>
        <p:spPr>
          <a:xfrm>
            <a:off x="1573306" y="1559858"/>
            <a:ext cx="3859305" cy="505537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9" t="39272" r="50322" b="-1"/>
          <a:stretch/>
        </p:blipFill>
        <p:spPr>
          <a:xfrm>
            <a:off x="6943165" y="1559858"/>
            <a:ext cx="3653118" cy="503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5179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79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6328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64253B-9595-48D6-952B-36FF1D00B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/>
              <a:t>Студенты кафедры перевода – лауреаты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49841EA-F364-450D-8CBA-F9BA271469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825625"/>
            <a:ext cx="7970066" cy="4667249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Стипендии Президента РФ - </a:t>
            </a:r>
            <a:r>
              <a:rPr lang="ru-RU" dirty="0" err="1"/>
              <a:t>Нюргун</a:t>
            </a:r>
            <a:r>
              <a:rPr lang="ru-RU" dirty="0"/>
              <a:t> </a:t>
            </a:r>
            <a:r>
              <a:rPr lang="ru-RU" dirty="0" err="1"/>
              <a:t>Билюкин</a:t>
            </a:r>
            <a:r>
              <a:rPr lang="ru-RU" dirty="0"/>
              <a:t>, Зоя </a:t>
            </a:r>
            <a:r>
              <a:rPr lang="ru-RU" dirty="0" smtClean="0"/>
              <a:t>Тарасова; </a:t>
            </a:r>
            <a:endParaRPr lang="ru-RU" dirty="0"/>
          </a:p>
          <a:p>
            <a:r>
              <a:rPr lang="ru-RU" dirty="0"/>
              <a:t>Стипендии Президента РС(Я) - Олег Корякин. Мира </a:t>
            </a:r>
            <a:r>
              <a:rPr lang="ru-RU" dirty="0" err="1"/>
              <a:t>Ушканова</a:t>
            </a:r>
            <a:r>
              <a:rPr lang="ru-RU" dirty="0"/>
              <a:t>, Вилена </a:t>
            </a:r>
            <a:r>
              <a:rPr lang="ru-RU" dirty="0" smtClean="0"/>
              <a:t>Дьячковская</a:t>
            </a:r>
            <a:r>
              <a:rPr lang="en-US" dirty="0" smtClean="0"/>
              <a:t>;</a:t>
            </a:r>
            <a:r>
              <a:rPr lang="ru-RU" dirty="0" smtClean="0"/>
              <a:t> </a:t>
            </a:r>
            <a:endParaRPr lang="ru-RU" dirty="0"/>
          </a:p>
          <a:p>
            <a:r>
              <a:rPr lang="ru-RU" dirty="0"/>
              <a:t>Государственной республиканской стипендии РС (Я) - Сергей Ли, Вилена </a:t>
            </a:r>
            <a:r>
              <a:rPr lang="ru-RU" dirty="0" smtClean="0"/>
              <a:t>Дьячковская</a:t>
            </a:r>
            <a:r>
              <a:rPr lang="en-US" dirty="0"/>
              <a:t>;</a:t>
            </a:r>
            <a:endParaRPr lang="ru-RU" dirty="0"/>
          </a:p>
          <a:p>
            <a:r>
              <a:rPr lang="ru-RU" dirty="0"/>
              <a:t>Дважды лауреат стипендии Фонда Потанина - Елена </a:t>
            </a:r>
            <a:r>
              <a:rPr lang="ru-RU" dirty="0" smtClean="0"/>
              <a:t>Иванова</a:t>
            </a:r>
            <a:r>
              <a:rPr lang="en-US" dirty="0" smtClean="0"/>
              <a:t>;</a:t>
            </a:r>
            <a:endParaRPr lang="ru-RU" dirty="0"/>
          </a:p>
          <a:p>
            <a:r>
              <a:rPr lang="ru-RU" dirty="0"/>
              <a:t>Стипендии Фонда Прохорова - Зоя </a:t>
            </a:r>
            <a:r>
              <a:rPr lang="ru-RU" dirty="0" smtClean="0"/>
              <a:t>Тарасова</a:t>
            </a:r>
            <a:r>
              <a:rPr lang="en-US" dirty="0"/>
              <a:t>;</a:t>
            </a:r>
            <a:endParaRPr lang="ru-RU" dirty="0"/>
          </a:p>
          <a:p>
            <a:r>
              <a:rPr lang="ru-RU" dirty="0"/>
              <a:t>Стипендии имени А.Е. Кулаковского - Мария Кривцова, Петр Кулаковский, Яна Тимофеева, Василий </a:t>
            </a:r>
            <a:r>
              <a:rPr lang="ru-RU" dirty="0" smtClean="0"/>
              <a:t>Васильев</a:t>
            </a:r>
            <a:r>
              <a:rPr lang="en-US" dirty="0" smtClean="0"/>
              <a:t>;</a:t>
            </a:r>
          </a:p>
          <a:p>
            <a:r>
              <a:rPr lang="ru-RU" dirty="0" smtClean="0"/>
              <a:t>Стипендии </a:t>
            </a:r>
            <a:r>
              <a:rPr lang="ru-RU" dirty="0"/>
              <a:t>имени А.И. Софронова-</a:t>
            </a:r>
            <a:r>
              <a:rPr lang="ru-RU" dirty="0" err="1"/>
              <a:t>Алампа</a:t>
            </a:r>
            <a:r>
              <a:rPr lang="ru-RU" dirty="0"/>
              <a:t> - </a:t>
            </a:r>
            <a:r>
              <a:rPr lang="ru-RU" dirty="0" err="1"/>
              <a:t>Ньургуйана</a:t>
            </a:r>
            <a:r>
              <a:rPr lang="ru-RU" dirty="0"/>
              <a:t> </a:t>
            </a:r>
            <a:r>
              <a:rPr lang="ru-RU" dirty="0" err="1" smtClean="0"/>
              <a:t>Местникова</a:t>
            </a:r>
            <a:r>
              <a:rPr lang="en-US" dirty="0"/>
              <a:t>;</a:t>
            </a:r>
            <a:r>
              <a:rPr lang="ru-RU" dirty="0" smtClean="0"/>
              <a:t> </a:t>
            </a:r>
            <a:endParaRPr lang="ru-RU" dirty="0"/>
          </a:p>
          <a:p>
            <a:r>
              <a:rPr lang="ru-RU" dirty="0"/>
              <a:t>Стипендии имени А.И. Семенова - Татьяна </a:t>
            </a:r>
            <a:r>
              <a:rPr lang="ru-RU" dirty="0" err="1"/>
              <a:t>Згурская</a:t>
            </a:r>
            <a:r>
              <a:rPr lang="ru-RU" dirty="0"/>
              <a:t>, Надежда Варламова, Симон </a:t>
            </a:r>
            <a:r>
              <a:rPr lang="ru-RU" dirty="0" err="1" smtClean="0"/>
              <a:t>Аммосов</a:t>
            </a:r>
            <a:r>
              <a:rPr lang="en-US" dirty="0"/>
              <a:t>;</a:t>
            </a:r>
            <a:r>
              <a:rPr lang="ru-RU" dirty="0" smtClean="0"/>
              <a:t> </a:t>
            </a:r>
            <a:endParaRPr lang="ru-RU" dirty="0"/>
          </a:p>
          <a:p>
            <a:r>
              <a:rPr lang="ru-RU" dirty="0"/>
              <a:t>Стипендии благотворительного фонда «</a:t>
            </a:r>
            <a:r>
              <a:rPr lang="ru-RU" dirty="0" err="1"/>
              <a:t>Силис</a:t>
            </a:r>
            <a:r>
              <a:rPr lang="ru-RU" dirty="0"/>
              <a:t>» - Максим Васильев, Анатолий </a:t>
            </a:r>
            <a:r>
              <a:rPr lang="ru-RU" dirty="0" err="1" smtClean="0"/>
              <a:t>Чахов</a:t>
            </a:r>
            <a:r>
              <a:rPr lang="en-US" dirty="0"/>
              <a:t>;</a:t>
            </a:r>
            <a:r>
              <a:rPr lang="ru-RU" dirty="0" smtClean="0"/>
              <a:t> </a:t>
            </a:r>
            <a:endParaRPr lang="ru-RU" dirty="0"/>
          </a:p>
          <a:p>
            <a:r>
              <a:rPr lang="ru-RU" dirty="0"/>
              <a:t>Стипендии НОМФУ  - Ксения </a:t>
            </a:r>
            <a:r>
              <a:rPr lang="ru-RU" dirty="0" smtClean="0"/>
              <a:t>Савинова</a:t>
            </a:r>
            <a:r>
              <a:rPr lang="en-US" dirty="0" smtClean="0"/>
              <a:t>;</a:t>
            </a:r>
            <a:r>
              <a:rPr lang="ru-RU" dirty="0"/>
              <a:t> </a:t>
            </a:r>
          </a:p>
          <a:p>
            <a:r>
              <a:rPr lang="ru-RU" dirty="0"/>
              <a:t>и многие другие.</a:t>
            </a:r>
          </a:p>
        </p:txBody>
      </p:sp>
    </p:spTree>
    <p:extLst>
      <p:ext uri="{BB962C8B-B14F-4D97-AF65-F5344CB8AC3E}">
        <p14:creationId xmlns:p14="http://schemas.microsoft.com/office/powerpoint/2010/main" val="31509865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тудентка СВФУ Дарья Шевченко показала лучшие знания иностранных языков во Всероссийской олимпиаде в Биробиджане">
            <a:extLst>
              <a:ext uri="{FF2B5EF4-FFF2-40B4-BE49-F238E27FC236}">
                <a16:creationId xmlns:a16="http://schemas.microsoft.com/office/drawing/2014/main" xmlns="" id="{F0F12E80-7F2E-4D13-BA0F-51C51767AF1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507" y="913130"/>
            <a:ext cx="5940425" cy="251587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29C000F0-6568-4DAA-A875-6FCBE74D0CE6}"/>
              </a:ext>
            </a:extLst>
          </p:cNvPr>
          <p:cNvSpPr/>
          <p:nvPr/>
        </p:nvSpPr>
        <p:spPr>
          <a:xfrm>
            <a:off x="2703164" y="3688547"/>
            <a:ext cx="6606330" cy="1959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Шевченко Дарья Александровна, ИЗФИР, ПО-15, 2017 год.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Студентка СВФУ Дарья Шевченко заняла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место во Всероссийской олимпиаде в Приамурском государственном университете имени Шолом-Алейхема, г. Биробиджан, среди студентов вузов по китайскому и английскому языкам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4-5 апреля 2017 г.</a:t>
            </a:r>
          </a:p>
        </p:txBody>
      </p:sp>
    </p:spTree>
    <p:extLst>
      <p:ext uri="{BB962C8B-B14F-4D97-AF65-F5344CB8AC3E}">
        <p14:creationId xmlns:p14="http://schemas.microsoft.com/office/powerpoint/2010/main" val="42000083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9E47B9F6-CA35-417B-9105-9DC12FAE7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0027" y="1369954"/>
            <a:ext cx="38862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dirty="0"/>
              <a:t>Тарасова Зоя Егоровна, студентка и выпускница кафедры перевода, гр. ПО-05:</a:t>
            </a:r>
          </a:p>
          <a:p>
            <a:r>
              <a:rPr lang="ru-RU" dirty="0"/>
              <a:t>2009 — Стипендия Президента РФ.</a:t>
            </a:r>
          </a:p>
          <a:p>
            <a:r>
              <a:rPr lang="ru-RU" dirty="0"/>
              <a:t>2011 — Грант Академии наук РС (Я) молодым ученым и специалистам.</a:t>
            </a:r>
          </a:p>
          <a:p>
            <a:r>
              <a:rPr lang="ru-RU" dirty="0"/>
              <a:t>2011 — Стипендия фонда М. Прохорова.</a:t>
            </a:r>
          </a:p>
          <a:p>
            <a:r>
              <a:rPr lang="ru-RU" dirty="0"/>
              <a:t>2011 — Стипендия Президента РФ студентам и аспирантам на обучение за рубежом.</a:t>
            </a:r>
          </a:p>
          <a:p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F3F14CAD-D0F4-41D8-9D0B-BF91D24F93E6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988" y="944070"/>
            <a:ext cx="2069548" cy="47772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1011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latin typeface="Monotype Corsiva" panose="03010101010201010101" pitchFamily="66" charset="0"/>
              </a:rPr>
              <a:t>Ветераны кафедры перевода</a:t>
            </a:r>
            <a:endParaRPr lang="ru-RU" sz="5400" b="1" dirty="0"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089212"/>
            <a:ext cx="5181600" cy="50877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 smtClean="0">
                <a:latin typeface="Monotype Corsiva" panose="03010101010201010101" pitchFamily="66" charset="0"/>
              </a:rPr>
              <a:t>Профессор </a:t>
            </a:r>
            <a:r>
              <a:rPr lang="ru-RU" sz="3200" b="1" dirty="0" err="1" smtClean="0">
                <a:latin typeface="Monotype Corsiva" panose="03010101010201010101" pitchFamily="66" charset="0"/>
              </a:rPr>
              <a:t>Кацуки</a:t>
            </a:r>
            <a:r>
              <a:rPr lang="ru-RU" sz="3200" b="1" dirty="0" smtClean="0">
                <a:latin typeface="Monotype Corsiva" panose="03010101010201010101" pitchFamily="66" charset="0"/>
              </a:rPr>
              <a:t> </a:t>
            </a:r>
            <a:r>
              <a:rPr lang="ru-RU" sz="3200" b="1" dirty="0" err="1" smtClean="0">
                <a:latin typeface="Monotype Corsiva" panose="03010101010201010101" pitchFamily="66" charset="0"/>
              </a:rPr>
              <a:t>Хидэо</a:t>
            </a:r>
            <a:r>
              <a:rPr lang="ru-RU" sz="3200" b="1" dirty="0" smtClean="0">
                <a:latin typeface="Monotype Corsiva" panose="03010101010201010101" pitchFamily="66" charset="0"/>
              </a:rPr>
              <a:t>, </a:t>
            </a:r>
            <a:r>
              <a:rPr lang="ru-RU" b="1" dirty="0" smtClean="0">
                <a:latin typeface="Monotype Corsiva" panose="03010101010201010101" pitchFamily="66" charset="0"/>
              </a:rPr>
              <a:t>преподаватель японского языка </a:t>
            </a:r>
            <a:endParaRPr lang="ru-RU" sz="3200" b="1" dirty="0"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325563"/>
            <a:ext cx="5181600" cy="4851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 smtClean="0">
                <a:latin typeface="Monotype Corsiva" panose="03010101010201010101" pitchFamily="66" charset="0"/>
              </a:rPr>
              <a:t>Валентина Сергеевна Мухина, </a:t>
            </a:r>
            <a:r>
              <a:rPr lang="ru-RU" b="1" dirty="0" smtClean="0">
                <a:latin typeface="Monotype Corsiva" panose="03010101010201010101" pitchFamily="66" charset="0"/>
              </a:rPr>
              <a:t>преподаватель английского, фонетики, устного перевода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651126"/>
            <a:ext cx="5664721" cy="39967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199" y="1985221"/>
            <a:ext cx="2911602" cy="466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417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444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72" y="0"/>
            <a:ext cx="11101995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 smtClean="0">
                <a:latin typeface="Monotype Corsiva" panose="03010101010201010101" pitchFamily="66" charset="0"/>
              </a:rPr>
              <a:t>Учеба – наши небудничные будни</a:t>
            </a:r>
            <a:endParaRPr lang="ru-RU" sz="5400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637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" r="4747" b="60229"/>
          <a:stretch/>
        </p:blipFill>
        <p:spPr>
          <a:xfrm>
            <a:off x="0" y="0"/>
            <a:ext cx="120611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191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" r="6452" b="52745"/>
          <a:stretch/>
        </p:blipFill>
        <p:spPr>
          <a:xfrm>
            <a:off x="1187861" y="0"/>
            <a:ext cx="9959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194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30" y="0"/>
            <a:ext cx="115539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3325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53" y="0"/>
            <a:ext cx="10865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50767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328</Words>
  <Application>Microsoft Office PowerPoint</Application>
  <PresentationFormat>Широкоэкранный</PresentationFormat>
  <Paragraphs>45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Ветераны кафедры перевода</vt:lpstr>
      <vt:lpstr>Презентация PowerPoint</vt:lpstr>
      <vt:lpstr>Учеба – наши небудничные будни</vt:lpstr>
      <vt:lpstr>Презентация PowerPoint</vt:lpstr>
      <vt:lpstr>Презентация PowerPoint</vt:lpstr>
      <vt:lpstr>Презентация PowerPoint</vt:lpstr>
      <vt:lpstr>Презентация PowerPoint</vt:lpstr>
      <vt:lpstr>На полях переводческих: преподаватели, выпускники  и студенты вместе</vt:lpstr>
      <vt:lpstr>На правительственном уровне</vt:lpstr>
      <vt:lpstr>На международных конференциях и мероприятиях</vt:lpstr>
      <vt:lpstr>Презентация PowerPoint</vt:lpstr>
      <vt:lpstr>На промышленных объектах</vt:lpstr>
      <vt:lpstr>Опубликованные переводы  и учебно-методические издания</vt:lpstr>
      <vt:lpstr>Наши праздники</vt:lpstr>
      <vt:lpstr>Презентация PowerPoint</vt:lpstr>
      <vt:lpstr>Презентация PowerPoint</vt:lpstr>
      <vt:lpstr>Презентация PowerPoint</vt:lpstr>
      <vt:lpstr>Презентация PowerPoint</vt:lpstr>
      <vt:lpstr>Студенты кафедры перевода – лауреаты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HP</cp:lastModifiedBy>
  <cp:revision>34</cp:revision>
  <dcterms:created xsi:type="dcterms:W3CDTF">2019-11-26T05:31:50Z</dcterms:created>
  <dcterms:modified xsi:type="dcterms:W3CDTF">2019-12-11T03:31:40Z</dcterms:modified>
</cp:coreProperties>
</file>